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8" r:id="rId3"/>
    <p:sldId id="257" r:id="rId4"/>
    <p:sldId id="259" r:id="rId5"/>
    <p:sldId id="260" r:id="rId6"/>
    <p:sldId id="261" r:id="rId7"/>
    <p:sldId id="264" r:id="rId8"/>
    <p:sldId id="265"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68ABA-EB8B-4234-A54C-1B0061D35D1E}"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7F13C497-DDD4-450D-868F-59A991F06476}">
      <dgm:prSet/>
      <dgm:spPr/>
      <dgm:t>
        <a:bodyPr/>
        <a:lstStyle/>
        <a:p>
          <a:r>
            <a:rPr lang="en-US"/>
            <a:t>To predict Wine Quality based on the physical and chemical properties </a:t>
          </a:r>
        </a:p>
      </dgm:t>
    </dgm:pt>
    <dgm:pt modelId="{A3B32506-E6FC-455E-87E3-A171429353B5}" type="parTrans" cxnId="{636DD98D-3280-4139-9BD2-A0B74479AE4A}">
      <dgm:prSet/>
      <dgm:spPr/>
      <dgm:t>
        <a:bodyPr/>
        <a:lstStyle/>
        <a:p>
          <a:endParaRPr lang="en-US"/>
        </a:p>
      </dgm:t>
    </dgm:pt>
    <dgm:pt modelId="{ED108864-AC09-46EB-B293-0120D96CFBAA}" type="sibTrans" cxnId="{636DD98D-3280-4139-9BD2-A0B74479AE4A}">
      <dgm:prSet/>
      <dgm:spPr/>
      <dgm:t>
        <a:bodyPr/>
        <a:lstStyle/>
        <a:p>
          <a:endParaRPr lang="en-US"/>
        </a:p>
      </dgm:t>
    </dgm:pt>
    <dgm:pt modelId="{50A40C88-F758-437D-BDB7-DC1A5C810F23}">
      <dgm:prSet/>
      <dgm:spPr/>
      <dgm:t>
        <a:bodyPr/>
        <a:lstStyle/>
        <a:p>
          <a:r>
            <a:rPr lang="en-US"/>
            <a:t>Alcohol, Density and Volatile Acidity were the only features that presented a “Moderate” Correlation</a:t>
          </a:r>
        </a:p>
      </dgm:t>
    </dgm:pt>
    <dgm:pt modelId="{A6CD2A78-5AC2-40E2-89C5-31C064DCB84E}" type="parTrans" cxnId="{D39F4B4D-913F-412B-A6FF-167EB54500FB}">
      <dgm:prSet/>
      <dgm:spPr/>
      <dgm:t>
        <a:bodyPr/>
        <a:lstStyle/>
        <a:p>
          <a:endParaRPr lang="en-US"/>
        </a:p>
      </dgm:t>
    </dgm:pt>
    <dgm:pt modelId="{70B4D4BA-37AA-4A0E-A0EA-4C5D4973C298}" type="sibTrans" cxnId="{D39F4B4D-913F-412B-A6FF-167EB54500FB}">
      <dgm:prSet/>
      <dgm:spPr/>
      <dgm:t>
        <a:bodyPr/>
        <a:lstStyle/>
        <a:p>
          <a:endParaRPr lang="en-US"/>
        </a:p>
      </dgm:t>
    </dgm:pt>
    <dgm:pt modelId="{2A076FDC-0F4F-4443-859D-1F0E606FF381}">
      <dgm:prSet/>
      <dgm:spPr/>
      <dgm:t>
        <a:bodyPr/>
        <a:lstStyle/>
        <a:p>
          <a:r>
            <a:rPr lang="en-US"/>
            <a:t>Since there were no strong correlations we decided to change our model to predict wine type (Rev vs White) instead</a:t>
          </a:r>
        </a:p>
      </dgm:t>
    </dgm:pt>
    <dgm:pt modelId="{59F7DA65-78CE-47F3-8580-88C2DE23E7FC}" type="parTrans" cxnId="{63C09D50-327B-4D36-AAAC-3FAD4EC5E410}">
      <dgm:prSet/>
      <dgm:spPr/>
      <dgm:t>
        <a:bodyPr/>
        <a:lstStyle/>
        <a:p>
          <a:endParaRPr lang="en-US"/>
        </a:p>
      </dgm:t>
    </dgm:pt>
    <dgm:pt modelId="{2CEEA565-E1F1-4EB1-BD78-B02A8F0CECE3}" type="sibTrans" cxnId="{63C09D50-327B-4D36-AAAC-3FAD4EC5E410}">
      <dgm:prSet/>
      <dgm:spPr/>
      <dgm:t>
        <a:bodyPr/>
        <a:lstStyle/>
        <a:p>
          <a:endParaRPr lang="en-US"/>
        </a:p>
      </dgm:t>
    </dgm:pt>
    <dgm:pt modelId="{385FD607-4344-4CEF-8E1C-5B33F9A2853D}" type="pres">
      <dgm:prSet presAssocID="{A3B68ABA-EB8B-4234-A54C-1B0061D35D1E}" presName="outerComposite" presStyleCnt="0">
        <dgm:presLayoutVars>
          <dgm:chMax val="5"/>
          <dgm:dir/>
          <dgm:resizeHandles val="exact"/>
        </dgm:presLayoutVars>
      </dgm:prSet>
      <dgm:spPr/>
    </dgm:pt>
    <dgm:pt modelId="{D71DEAF4-021E-4351-8ED1-FFCFF89D6226}" type="pres">
      <dgm:prSet presAssocID="{A3B68ABA-EB8B-4234-A54C-1B0061D35D1E}" presName="dummyMaxCanvas" presStyleCnt="0">
        <dgm:presLayoutVars/>
      </dgm:prSet>
      <dgm:spPr/>
    </dgm:pt>
    <dgm:pt modelId="{1BCE268E-B24B-4631-BA5F-7780EE296D2C}" type="pres">
      <dgm:prSet presAssocID="{A3B68ABA-EB8B-4234-A54C-1B0061D35D1E}" presName="ThreeNodes_1" presStyleLbl="node1" presStyleIdx="0" presStyleCnt="3">
        <dgm:presLayoutVars>
          <dgm:bulletEnabled val="1"/>
        </dgm:presLayoutVars>
      </dgm:prSet>
      <dgm:spPr/>
    </dgm:pt>
    <dgm:pt modelId="{A75040FC-C881-4CDC-9FA6-791E8F4AC075}" type="pres">
      <dgm:prSet presAssocID="{A3B68ABA-EB8B-4234-A54C-1B0061D35D1E}" presName="ThreeNodes_2" presStyleLbl="node1" presStyleIdx="1" presStyleCnt="3">
        <dgm:presLayoutVars>
          <dgm:bulletEnabled val="1"/>
        </dgm:presLayoutVars>
      </dgm:prSet>
      <dgm:spPr/>
    </dgm:pt>
    <dgm:pt modelId="{4A8862FC-5EB4-48C8-9560-E3E2A7D96A91}" type="pres">
      <dgm:prSet presAssocID="{A3B68ABA-EB8B-4234-A54C-1B0061D35D1E}" presName="ThreeNodes_3" presStyleLbl="node1" presStyleIdx="2" presStyleCnt="3">
        <dgm:presLayoutVars>
          <dgm:bulletEnabled val="1"/>
        </dgm:presLayoutVars>
      </dgm:prSet>
      <dgm:spPr/>
    </dgm:pt>
    <dgm:pt modelId="{5903D0A1-097E-436E-94C8-4F7A427485C0}" type="pres">
      <dgm:prSet presAssocID="{A3B68ABA-EB8B-4234-A54C-1B0061D35D1E}" presName="ThreeConn_1-2" presStyleLbl="fgAccFollowNode1" presStyleIdx="0" presStyleCnt="2">
        <dgm:presLayoutVars>
          <dgm:bulletEnabled val="1"/>
        </dgm:presLayoutVars>
      </dgm:prSet>
      <dgm:spPr/>
    </dgm:pt>
    <dgm:pt modelId="{8DBDFD06-BA02-4AEB-B87A-867FC8D5A4AD}" type="pres">
      <dgm:prSet presAssocID="{A3B68ABA-EB8B-4234-A54C-1B0061D35D1E}" presName="ThreeConn_2-3" presStyleLbl="fgAccFollowNode1" presStyleIdx="1" presStyleCnt="2">
        <dgm:presLayoutVars>
          <dgm:bulletEnabled val="1"/>
        </dgm:presLayoutVars>
      </dgm:prSet>
      <dgm:spPr/>
    </dgm:pt>
    <dgm:pt modelId="{BB692B69-323F-45CB-9365-DB0EC48191EA}" type="pres">
      <dgm:prSet presAssocID="{A3B68ABA-EB8B-4234-A54C-1B0061D35D1E}" presName="ThreeNodes_1_text" presStyleLbl="node1" presStyleIdx="2" presStyleCnt="3">
        <dgm:presLayoutVars>
          <dgm:bulletEnabled val="1"/>
        </dgm:presLayoutVars>
      </dgm:prSet>
      <dgm:spPr/>
    </dgm:pt>
    <dgm:pt modelId="{AC1F3C8C-6D59-4260-98EF-7124D0C8F278}" type="pres">
      <dgm:prSet presAssocID="{A3B68ABA-EB8B-4234-A54C-1B0061D35D1E}" presName="ThreeNodes_2_text" presStyleLbl="node1" presStyleIdx="2" presStyleCnt="3">
        <dgm:presLayoutVars>
          <dgm:bulletEnabled val="1"/>
        </dgm:presLayoutVars>
      </dgm:prSet>
      <dgm:spPr/>
    </dgm:pt>
    <dgm:pt modelId="{14800811-CA9C-4F15-92F2-93A2C3305DD8}" type="pres">
      <dgm:prSet presAssocID="{A3B68ABA-EB8B-4234-A54C-1B0061D35D1E}" presName="ThreeNodes_3_text" presStyleLbl="node1" presStyleIdx="2" presStyleCnt="3">
        <dgm:presLayoutVars>
          <dgm:bulletEnabled val="1"/>
        </dgm:presLayoutVars>
      </dgm:prSet>
      <dgm:spPr/>
    </dgm:pt>
  </dgm:ptLst>
  <dgm:cxnLst>
    <dgm:cxn modelId="{02746301-6137-4D91-9D0A-83EBF801F26B}" type="presOf" srcId="{50A40C88-F758-437D-BDB7-DC1A5C810F23}" destId="{AC1F3C8C-6D59-4260-98EF-7124D0C8F278}" srcOrd="1" destOrd="0" presId="urn:microsoft.com/office/officeart/2005/8/layout/vProcess5"/>
    <dgm:cxn modelId="{31D8AE28-CF42-44E1-BF0C-B0E883600986}" type="presOf" srcId="{50A40C88-F758-437D-BDB7-DC1A5C810F23}" destId="{A75040FC-C881-4CDC-9FA6-791E8F4AC075}" srcOrd="0" destOrd="0" presId="urn:microsoft.com/office/officeart/2005/8/layout/vProcess5"/>
    <dgm:cxn modelId="{90247334-B319-4CAE-A457-493BF2C4E9DB}" type="presOf" srcId="{2A076FDC-0F4F-4443-859D-1F0E606FF381}" destId="{14800811-CA9C-4F15-92F2-93A2C3305DD8}" srcOrd="1" destOrd="0" presId="urn:microsoft.com/office/officeart/2005/8/layout/vProcess5"/>
    <dgm:cxn modelId="{918ECB63-765E-4AB8-B56E-779CDDB51F4B}" type="presOf" srcId="{2A076FDC-0F4F-4443-859D-1F0E606FF381}" destId="{4A8862FC-5EB4-48C8-9560-E3E2A7D96A91}" srcOrd="0" destOrd="0" presId="urn:microsoft.com/office/officeart/2005/8/layout/vProcess5"/>
    <dgm:cxn modelId="{D39F4B4D-913F-412B-A6FF-167EB54500FB}" srcId="{A3B68ABA-EB8B-4234-A54C-1B0061D35D1E}" destId="{50A40C88-F758-437D-BDB7-DC1A5C810F23}" srcOrd="1" destOrd="0" parTransId="{A6CD2A78-5AC2-40E2-89C5-31C064DCB84E}" sibTransId="{70B4D4BA-37AA-4A0E-A0EA-4C5D4973C298}"/>
    <dgm:cxn modelId="{D695BC6F-E4EC-42A5-A44C-D6282842A688}" type="presOf" srcId="{7F13C497-DDD4-450D-868F-59A991F06476}" destId="{1BCE268E-B24B-4631-BA5F-7780EE296D2C}" srcOrd="0" destOrd="0" presId="urn:microsoft.com/office/officeart/2005/8/layout/vProcess5"/>
    <dgm:cxn modelId="{63C09D50-327B-4D36-AAAC-3FAD4EC5E410}" srcId="{A3B68ABA-EB8B-4234-A54C-1B0061D35D1E}" destId="{2A076FDC-0F4F-4443-859D-1F0E606FF381}" srcOrd="2" destOrd="0" parTransId="{59F7DA65-78CE-47F3-8580-88C2DE23E7FC}" sibTransId="{2CEEA565-E1F1-4EB1-BD78-B02A8F0CECE3}"/>
    <dgm:cxn modelId="{E2561458-2E63-45B0-86AC-6C7F973D54B2}" type="presOf" srcId="{7F13C497-DDD4-450D-868F-59A991F06476}" destId="{BB692B69-323F-45CB-9365-DB0EC48191EA}" srcOrd="1" destOrd="0" presId="urn:microsoft.com/office/officeart/2005/8/layout/vProcess5"/>
    <dgm:cxn modelId="{0A81E183-0677-4F43-AC45-D8DBE5B1628E}" type="presOf" srcId="{70B4D4BA-37AA-4A0E-A0EA-4C5D4973C298}" destId="{8DBDFD06-BA02-4AEB-B87A-867FC8D5A4AD}" srcOrd="0" destOrd="0" presId="urn:microsoft.com/office/officeart/2005/8/layout/vProcess5"/>
    <dgm:cxn modelId="{E3F58489-D406-4B86-ACB1-1F117EDB6954}" type="presOf" srcId="{ED108864-AC09-46EB-B293-0120D96CFBAA}" destId="{5903D0A1-097E-436E-94C8-4F7A427485C0}" srcOrd="0" destOrd="0" presId="urn:microsoft.com/office/officeart/2005/8/layout/vProcess5"/>
    <dgm:cxn modelId="{636DD98D-3280-4139-9BD2-A0B74479AE4A}" srcId="{A3B68ABA-EB8B-4234-A54C-1B0061D35D1E}" destId="{7F13C497-DDD4-450D-868F-59A991F06476}" srcOrd="0" destOrd="0" parTransId="{A3B32506-E6FC-455E-87E3-A171429353B5}" sibTransId="{ED108864-AC09-46EB-B293-0120D96CFBAA}"/>
    <dgm:cxn modelId="{A9D370A1-14C2-4C5F-AF11-E45AC55E7461}" type="presOf" srcId="{A3B68ABA-EB8B-4234-A54C-1B0061D35D1E}" destId="{385FD607-4344-4CEF-8E1C-5B33F9A2853D}" srcOrd="0" destOrd="0" presId="urn:microsoft.com/office/officeart/2005/8/layout/vProcess5"/>
    <dgm:cxn modelId="{371F497F-76AB-49F7-A556-F0034D051C3F}" type="presParOf" srcId="{385FD607-4344-4CEF-8E1C-5B33F9A2853D}" destId="{D71DEAF4-021E-4351-8ED1-FFCFF89D6226}" srcOrd="0" destOrd="0" presId="urn:microsoft.com/office/officeart/2005/8/layout/vProcess5"/>
    <dgm:cxn modelId="{31FAFE6D-3C84-4C6D-9748-7E562B9B0884}" type="presParOf" srcId="{385FD607-4344-4CEF-8E1C-5B33F9A2853D}" destId="{1BCE268E-B24B-4631-BA5F-7780EE296D2C}" srcOrd="1" destOrd="0" presId="urn:microsoft.com/office/officeart/2005/8/layout/vProcess5"/>
    <dgm:cxn modelId="{36D337C3-94A7-4A9B-A44F-B14F392F1ADB}" type="presParOf" srcId="{385FD607-4344-4CEF-8E1C-5B33F9A2853D}" destId="{A75040FC-C881-4CDC-9FA6-791E8F4AC075}" srcOrd="2" destOrd="0" presId="urn:microsoft.com/office/officeart/2005/8/layout/vProcess5"/>
    <dgm:cxn modelId="{778F8C8A-336B-4554-98B0-22EAF0F5E6B5}" type="presParOf" srcId="{385FD607-4344-4CEF-8E1C-5B33F9A2853D}" destId="{4A8862FC-5EB4-48C8-9560-E3E2A7D96A91}" srcOrd="3" destOrd="0" presId="urn:microsoft.com/office/officeart/2005/8/layout/vProcess5"/>
    <dgm:cxn modelId="{658F26EE-93D7-492F-8339-5667EE28F9B1}" type="presParOf" srcId="{385FD607-4344-4CEF-8E1C-5B33F9A2853D}" destId="{5903D0A1-097E-436E-94C8-4F7A427485C0}" srcOrd="4" destOrd="0" presId="urn:microsoft.com/office/officeart/2005/8/layout/vProcess5"/>
    <dgm:cxn modelId="{49FBB4BE-02DE-43C1-8DC2-AF2EF9E34E94}" type="presParOf" srcId="{385FD607-4344-4CEF-8E1C-5B33F9A2853D}" destId="{8DBDFD06-BA02-4AEB-B87A-867FC8D5A4AD}" srcOrd="5" destOrd="0" presId="urn:microsoft.com/office/officeart/2005/8/layout/vProcess5"/>
    <dgm:cxn modelId="{2BCD3049-1059-4303-8594-B319DF1F00B8}" type="presParOf" srcId="{385FD607-4344-4CEF-8E1C-5B33F9A2853D}" destId="{BB692B69-323F-45CB-9365-DB0EC48191EA}" srcOrd="6" destOrd="0" presId="urn:microsoft.com/office/officeart/2005/8/layout/vProcess5"/>
    <dgm:cxn modelId="{3DB4842A-8B43-40DF-A836-751D9276D207}" type="presParOf" srcId="{385FD607-4344-4CEF-8E1C-5B33F9A2853D}" destId="{AC1F3C8C-6D59-4260-98EF-7124D0C8F278}" srcOrd="7" destOrd="0" presId="urn:microsoft.com/office/officeart/2005/8/layout/vProcess5"/>
    <dgm:cxn modelId="{29B47B8F-6007-4032-B8D0-CB77BD7E0EA9}" type="presParOf" srcId="{385FD607-4344-4CEF-8E1C-5B33F9A2853D}" destId="{14800811-CA9C-4F15-92F2-93A2C3305DD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E268E-B24B-4631-BA5F-7780EE296D2C}">
      <dsp:nvSpPr>
        <dsp:cNvPr id="0" name=""/>
        <dsp:cNvSpPr/>
      </dsp:nvSpPr>
      <dsp:spPr>
        <a:xfrm>
          <a:off x="0" y="0"/>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To predict Wine Quality based on the physical and chemical properties </a:t>
          </a:r>
        </a:p>
      </dsp:txBody>
      <dsp:txXfrm>
        <a:off x="34427" y="34427"/>
        <a:ext cx="4053335" cy="1106575"/>
      </dsp:txXfrm>
    </dsp:sp>
    <dsp:sp modelId="{A75040FC-C881-4CDC-9FA6-791E8F4AC075}">
      <dsp:nvSpPr>
        <dsp:cNvPr id="0" name=""/>
        <dsp:cNvSpPr/>
      </dsp:nvSpPr>
      <dsp:spPr>
        <a:xfrm>
          <a:off x="469563" y="1371334"/>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Alcohol, Density and Volatile Acidity were the only features that presented a “Moderate” Correlation</a:t>
          </a:r>
        </a:p>
      </dsp:txBody>
      <dsp:txXfrm>
        <a:off x="503990" y="1405761"/>
        <a:ext cx="4019268" cy="1106575"/>
      </dsp:txXfrm>
    </dsp:sp>
    <dsp:sp modelId="{4A8862FC-5EB4-48C8-9560-E3E2A7D96A91}">
      <dsp:nvSpPr>
        <dsp:cNvPr id="0" name=""/>
        <dsp:cNvSpPr/>
      </dsp:nvSpPr>
      <dsp:spPr>
        <a:xfrm>
          <a:off x="939126" y="2742668"/>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Since there were no strong correlations we decided to change our model to predict wine type (Rev vs White) instead</a:t>
          </a:r>
        </a:p>
      </dsp:txBody>
      <dsp:txXfrm>
        <a:off x="973553" y="2777095"/>
        <a:ext cx="4019268" cy="1106575"/>
      </dsp:txXfrm>
    </dsp:sp>
    <dsp:sp modelId="{5903D0A1-097E-436E-94C8-4F7A427485C0}">
      <dsp:nvSpPr>
        <dsp:cNvPr id="0" name=""/>
        <dsp:cNvSpPr/>
      </dsp:nvSpPr>
      <dsp:spPr>
        <a:xfrm>
          <a:off x="4557685" y="891367"/>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29592" y="891367"/>
        <a:ext cx="420215" cy="574932"/>
      </dsp:txXfrm>
    </dsp:sp>
    <dsp:sp modelId="{8DBDFD06-BA02-4AEB-B87A-867FC8D5A4AD}">
      <dsp:nvSpPr>
        <dsp:cNvPr id="0" name=""/>
        <dsp:cNvSpPr/>
      </dsp:nvSpPr>
      <dsp:spPr>
        <a:xfrm>
          <a:off x="5027248" y="2254865"/>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99155" y="2254865"/>
        <a:ext cx="420215" cy="5749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3/21/2024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2783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3/21/2024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736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3/21/2024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527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3/21/2024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0336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3/21/2024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1208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3/21/2024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065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3/21/2024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2069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3/21/2024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5036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3/21/2024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190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3/21/2024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9623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3/21/2024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6785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3/21/2024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37549157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ineenthusiast.com/basics/drinks-terms-defined/volatile-acidity-wine/" TargetMode="External"/><Relationship Id="rId2" Type="http://schemas.openxmlformats.org/officeDocument/2006/relationships/hyperlink" Target="https://agrovin.com/en/techniques-for-correcting-wine-acidity/#:~:text=Fixed%20acidity%20is%20the%20set,of%20tartaric%20acid%20per%20litre" TargetMode="External"/><Relationship Id="rId1" Type="http://schemas.openxmlformats.org/officeDocument/2006/relationships/slideLayout" Target="../slideLayouts/slideLayout2.xml"/><Relationship Id="rId5" Type="http://schemas.openxmlformats.org/officeDocument/2006/relationships/hyperlink" Target="https://winefolly.com/deep-dive/what-is-residual-sugar-in-wine/" TargetMode="External"/><Relationship Id="rId4" Type="http://schemas.openxmlformats.org/officeDocument/2006/relationships/hyperlink" Target="https://wineserver.ucdavis.edu/industry-info/enology/methods-and-techniques/common-chemical-reagents/citric-aci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uciml/red-wine-quality-cortez-et-al-2009?resource=downloa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32CE57-8475-9F66-D1E8-C82447457A2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22" name="Rectangle 21">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12163-CDF2-9025-AFFA-DF13C116767E}"/>
              </a:ext>
            </a:extLst>
          </p:cNvPr>
          <p:cNvSpPr>
            <a:spLocks noGrp="1"/>
          </p:cNvSpPr>
          <p:nvPr>
            <p:ph type="ctrTitle"/>
          </p:nvPr>
        </p:nvSpPr>
        <p:spPr>
          <a:xfrm>
            <a:off x="1371600" y="2057400"/>
            <a:ext cx="9486900" cy="1671509"/>
          </a:xfrm>
        </p:spPr>
        <p:txBody>
          <a:bodyPr>
            <a:normAutofit/>
          </a:bodyPr>
          <a:lstStyle/>
          <a:p>
            <a:r>
              <a:rPr lang="en-US">
                <a:solidFill>
                  <a:srgbClr val="FFFFFF"/>
                </a:solidFill>
              </a:rPr>
              <a:t>Wine Analysis</a:t>
            </a:r>
          </a:p>
        </p:txBody>
      </p:sp>
    </p:spTree>
    <p:extLst>
      <p:ext uri="{BB962C8B-B14F-4D97-AF65-F5344CB8AC3E}">
        <p14:creationId xmlns:p14="http://schemas.microsoft.com/office/powerpoint/2010/main" val="158907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43B8-7DFD-75D0-583A-FB438B3DAC62}"/>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5E605DA7-23E1-7533-D06E-5D32DCB89ECE}"/>
              </a:ext>
            </a:extLst>
          </p:cNvPr>
          <p:cNvSpPr>
            <a:spLocks noGrp="1"/>
          </p:cNvSpPr>
          <p:nvPr>
            <p:ph idx="1"/>
          </p:nvPr>
        </p:nvSpPr>
        <p:spPr/>
        <p:txBody>
          <a:bodyPr/>
          <a:lstStyle/>
          <a:p>
            <a:r>
              <a:rPr lang="en-US" dirty="0">
                <a:hlinkClick r:id="rId2"/>
              </a:rPr>
              <a:t>https://agrovin.com/en/techniques-for-correcting-wine-acidity/#:~:text=Fixed%20acidity%20is%20the%20set,of%20tartaric%20acid%20per%20litre</a:t>
            </a:r>
            <a:r>
              <a:rPr lang="en-US" dirty="0"/>
              <a:t>.</a:t>
            </a:r>
          </a:p>
          <a:p>
            <a:r>
              <a:rPr lang="en-US" dirty="0">
                <a:hlinkClick r:id="rId3"/>
              </a:rPr>
              <a:t>https://www.wineenthusiast.com/basics/drinks-terms-defined/volatile-acidity-wine/</a:t>
            </a:r>
            <a:endParaRPr lang="en-US" dirty="0"/>
          </a:p>
          <a:p>
            <a:r>
              <a:rPr lang="en-US" dirty="0">
                <a:hlinkClick r:id="rId4"/>
              </a:rPr>
              <a:t>https://wineserver.ucdavis.edu/industry-info/enology/methods-and-techniques/common-chemical-reagents/citric-acid</a:t>
            </a:r>
            <a:endParaRPr lang="en-US" dirty="0"/>
          </a:p>
          <a:p>
            <a:r>
              <a:rPr lang="en-US" dirty="0">
                <a:hlinkClick r:id="rId5"/>
              </a:rPr>
              <a:t>https://winefolly.com/deep-dive/what-is-residual-sugar-in-wine/</a:t>
            </a:r>
            <a:endParaRPr lang="en-US" dirty="0"/>
          </a:p>
          <a:p>
            <a:r>
              <a:rPr lang="en-US" dirty="0"/>
              <a:t>https://wineamerica.org/the-magic-of-wine/wine-facts/</a:t>
            </a:r>
          </a:p>
          <a:p>
            <a:endParaRPr lang="en-US" dirty="0"/>
          </a:p>
        </p:txBody>
      </p:sp>
    </p:spTree>
    <p:extLst>
      <p:ext uri="{BB962C8B-B14F-4D97-AF65-F5344CB8AC3E}">
        <p14:creationId xmlns:p14="http://schemas.microsoft.com/office/powerpoint/2010/main" val="337256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EE8AE-320C-DB4A-3407-4CBDBF499B32}"/>
              </a:ext>
            </a:extLst>
          </p:cNvPr>
          <p:cNvSpPr>
            <a:spLocks noGrp="1"/>
          </p:cNvSpPr>
          <p:nvPr>
            <p:ph type="title"/>
          </p:nvPr>
        </p:nvSpPr>
        <p:spPr>
          <a:xfrm>
            <a:off x="1050389" y="914881"/>
            <a:ext cx="5212188" cy="1880077"/>
          </a:xfrm>
        </p:spPr>
        <p:txBody>
          <a:bodyPr>
            <a:normAutofit/>
          </a:bodyPr>
          <a:lstStyle/>
          <a:p>
            <a:pPr algn="ctr"/>
            <a:r>
              <a:rPr lang="en-US" sz="6000" b="1" dirty="0"/>
              <a:t>Project 4</a:t>
            </a:r>
            <a:br>
              <a:rPr lang="en-US" sz="6000" b="1" dirty="0"/>
            </a:br>
            <a:r>
              <a:rPr lang="en-US" sz="6000" b="1" dirty="0"/>
              <a:t>Team 2</a:t>
            </a:r>
          </a:p>
        </p:txBody>
      </p:sp>
      <p:sp>
        <p:nvSpPr>
          <p:cNvPr id="3" name="Content Placeholder 2">
            <a:extLst>
              <a:ext uri="{FF2B5EF4-FFF2-40B4-BE49-F238E27FC236}">
                <a16:creationId xmlns:a16="http://schemas.microsoft.com/office/drawing/2014/main" id="{EE2450ED-BB98-A394-31FC-F8F00D4860A3}"/>
              </a:ext>
            </a:extLst>
          </p:cNvPr>
          <p:cNvSpPr>
            <a:spLocks noGrp="1"/>
          </p:cNvSpPr>
          <p:nvPr>
            <p:ph idx="1"/>
          </p:nvPr>
        </p:nvSpPr>
        <p:spPr>
          <a:xfrm>
            <a:off x="1218040" y="3131389"/>
            <a:ext cx="5118965" cy="2769680"/>
          </a:xfrm>
        </p:spPr>
        <p:txBody>
          <a:bodyPr>
            <a:normAutofit/>
          </a:bodyPr>
          <a:lstStyle/>
          <a:p>
            <a:pPr algn="just"/>
            <a:r>
              <a:rPr lang="en-US" sz="3600" b="1" dirty="0"/>
              <a:t>Kimberly Childers</a:t>
            </a:r>
          </a:p>
          <a:p>
            <a:pPr algn="just"/>
            <a:r>
              <a:rPr lang="en-US" sz="3600" b="1" dirty="0"/>
              <a:t>Fernanda Valdez</a:t>
            </a:r>
          </a:p>
          <a:p>
            <a:pPr algn="just"/>
            <a:r>
              <a:rPr lang="en-US" sz="3600" b="1" dirty="0"/>
              <a:t>Misha </a:t>
            </a:r>
            <a:r>
              <a:rPr lang="en-US" sz="3600" b="1" dirty="0" err="1"/>
              <a:t>Borunda</a:t>
            </a:r>
            <a:endParaRPr lang="en-US" sz="3600" b="1" dirty="0"/>
          </a:p>
        </p:txBody>
      </p:sp>
      <p:pic>
        <p:nvPicPr>
          <p:cNvPr id="4" name="Picture 3">
            <a:extLst>
              <a:ext uri="{FF2B5EF4-FFF2-40B4-BE49-F238E27FC236}">
                <a16:creationId xmlns:a16="http://schemas.microsoft.com/office/drawing/2014/main" id="{526A10B7-882C-E295-2BDB-6B662CD0FBE2}"/>
              </a:ext>
            </a:extLst>
          </p:cNvPr>
          <p:cNvPicPr>
            <a:picLocks noChangeAspect="1"/>
          </p:cNvPicPr>
          <p:nvPr/>
        </p:nvPicPr>
        <p:blipFill rotWithShape="1">
          <a:blip r:embed="rId2"/>
          <a:srcRect l="29561" r="24455" b="-1"/>
          <a:stretch/>
        </p:blipFill>
        <p:spPr>
          <a:xfrm>
            <a:off x="7467600" y="10"/>
            <a:ext cx="4724400" cy="6857988"/>
          </a:xfrm>
          <a:prstGeom prst="rect">
            <a:avLst/>
          </a:prstGeom>
        </p:spPr>
      </p:pic>
    </p:spTree>
    <p:extLst>
      <p:ext uri="{BB962C8B-B14F-4D97-AF65-F5344CB8AC3E}">
        <p14:creationId xmlns:p14="http://schemas.microsoft.com/office/powerpoint/2010/main" val="3929700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7C9E4-50CD-10E1-02A3-F22AACBB21B2}"/>
              </a:ext>
            </a:extLst>
          </p:cNvPr>
          <p:cNvSpPr>
            <a:spLocks noGrp="1"/>
          </p:cNvSpPr>
          <p:nvPr>
            <p:ph type="title"/>
          </p:nvPr>
        </p:nvSpPr>
        <p:spPr>
          <a:xfrm>
            <a:off x="6781800" y="510494"/>
            <a:ext cx="4741045" cy="1022884"/>
          </a:xfrm>
        </p:spPr>
        <p:txBody>
          <a:bodyPr>
            <a:normAutofit/>
          </a:bodyPr>
          <a:lstStyle/>
          <a:p>
            <a:pPr algn="ctr"/>
            <a:r>
              <a:rPr lang="en-US"/>
              <a:t>PROJECT SUMMARY</a:t>
            </a:r>
          </a:p>
        </p:txBody>
      </p:sp>
      <p:pic>
        <p:nvPicPr>
          <p:cNvPr id="4" name="Picture 3">
            <a:extLst>
              <a:ext uri="{FF2B5EF4-FFF2-40B4-BE49-F238E27FC236}">
                <a16:creationId xmlns:a16="http://schemas.microsoft.com/office/drawing/2014/main" id="{EDEEDA5D-92E6-51CB-E161-5950F5A71CE1}"/>
              </a:ext>
            </a:extLst>
          </p:cNvPr>
          <p:cNvPicPr>
            <a:picLocks noChangeAspect="1"/>
          </p:cNvPicPr>
          <p:nvPr/>
        </p:nvPicPr>
        <p:blipFill rotWithShape="1">
          <a:blip r:embed="rId2"/>
          <a:srcRect l="24374" r="27189"/>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02C7CD1F-F36D-DA06-E0C9-7417F4B2ABCE}"/>
              </a:ext>
            </a:extLst>
          </p:cNvPr>
          <p:cNvSpPr>
            <a:spLocks noGrp="1"/>
          </p:cNvSpPr>
          <p:nvPr>
            <p:ph idx="1"/>
          </p:nvPr>
        </p:nvSpPr>
        <p:spPr>
          <a:xfrm>
            <a:off x="6701170" y="1817153"/>
            <a:ext cx="4821675" cy="4471452"/>
          </a:xfrm>
        </p:spPr>
        <p:txBody>
          <a:bodyPr>
            <a:normAutofit/>
          </a:bodyPr>
          <a:lstStyle/>
          <a:p>
            <a:pPr marL="0" marR="0" indent="0">
              <a:lnSpc>
                <a:spcPct val="90000"/>
              </a:lnSpc>
              <a:spcBef>
                <a:spcPts val="0"/>
              </a:spcBef>
              <a:spcAft>
                <a:spcPts val="0"/>
              </a:spcAft>
              <a:buNone/>
            </a:pPr>
            <a:r>
              <a:rPr lang="en-US" sz="1700" dirty="0">
                <a:effectLst/>
                <a:ea typeface="Times New Roman" panose="02020603050405020304" pitchFamily="18" charset="0"/>
              </a:rPr>
              <a:t>This project utilizes </a:t>
            </a:r>
            <a:r>
              <a:rPr lang="en-US" sz="1700" dirty="0">
                <a:ea typeface="Times New Roman" panose="02020603050405020304" pitchFamily="18" charset="0"/>
              </a:rPr>
              <a:t>three</a:t>
            </a:r>
            <a:r>
              <a:rPr lang="en-US" sz="1700" dirty="0">
                <a:effectLst/>
                <a:ea typeface="Times New Roman" panose="02020603050405020304" pitchFamily="18" charset="0"/>
              </a:rPr>
              <a:t> different data sets to </a:t>
            </a:r>
            <a:r>
              <a:rPr lang="en-US" sz="1700" dirty="0">
                <a:ea typeface="Times New Roman" panose="02020603050405020304" pitchFamily="18" charset="0"/>
              </a:rPr>
              <a:t>do a comprehensive analysis about wine.</a:t>
            </a:r>
          </a:p>
          <a:p>
            <a:pPr marL="0" marR="0" indent="0">
              <a:lnSpc>
                <a:spcPct val="90000"/>
              </a:lnSpc>
              <a:spcBef>
                <a:spcPts val="0"/>
              </a:spcBef>
              <a:spcAft>
                <a:spcPts val="0"/>
              </a:spcAft>
              <a:buNone/>
            </a:pPr>
            <a:r>
              <a:rPr lang="en-US" sz="1700" dirty="0">
                <a:ea typeface="Times New Roman" panose="02020603050405020304" pitchFamily="18" charset="0"/>
              </a:rPr>
              <a:t>Two of the chosen </a:t>
            </a:r>
            <a:r>
              <a:rPr lang="en-US" sz="1700" dirty="0">
                <a:effectLst/>
                <a:ea typeface="Times New Roman" panose="02020603050405020304" pitchFamily="18" charset="0"/>
              </a:rPr>
              <a:t>datasets will be used for Machine Learning to train a model and make predictions about Red and White Wines based on their physicochemical composition. </a:t>
            </a:r>
          </a:p>
          <a:p>
            <a:pPr marL="0" marR="0" indent="0">
              <a:lnSpc>
                <a:spcPct val="90000"/>
              </a:lnSpc>
              <a:spcBef>
                <a:spcPts val="0"/>
              </a:spcBef>
              <a:spcAft>
                <a:spcPts val="0"/>
              </a:spcAft>
              <a:buNone/>
            </a:pPr>
            <a:endParaRPr lang="en-US" sz="1700" dirty="0">
              <a:effectLst/>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In addition to the Machine Learning portion of the project, there </a:t>
            </a:r>
            <a:r>
              <a:rPr lang="en-US" sz="1700" dirty="0">
                <a:effectLst/>
                <a:ea typeface="Times New Roman" panose="02020603050405020304" pitchFamily="18" charset="0"/>
              </a:rPr>
              <a:t>will be an analysis and visualization done on Tableau to portray insights from the datasets and create an interactive way for users to learn about wine types and quality and the variables that affect it. </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ffectLst/>
                <a:ea typeface="Times New Roman" panose="02020603050405020304" pitchFamily="18" charset="0"/>
              </a:rPr>
              <a:t>At the end of the project, </a:t>
            </a:r>
            <a:r>
              <a:rPr lang="en-US" sz="1700" dirty="0">
                <a:ea typeface="Times New Roman" panose="02020603050405020304" pitchFamily="18" charset="0"/>
              </a:rPr>
              <a:t>there will be a</a:t>
            </a:r>
            <a:r>
              <a:rPr lang="en-US" sz="1700" dirty="0">
                <a:effectLst/>
                <a:ea typeface="Times New Roman" panose="02020603050405020304" pitchFamily="18" charset="0"/>
              </a:rPr>
              <a:t> Full Stack Web Application combining our ML Research, BI dashboards, and Reports about Wine, its quality and other characteristics.</a:t>
            </a:r>
          </a:p>
          <a:p>
            <a:pPr>
              <a:lnSpc>
                <a:spcPct val="90000"/>
              </a:lnSpc>
            </a:pPr>
            <a:endParaRPr lang="en-US" sz="1700" dirty="0"/>
          </a:p>
        </p:txBody>
      </p:sp>
    </p:spTree>
    <p:extLst>
      <p:ext uri="{BB962C8B-B14F-4D97-AF65-F5344CB8AC3E}">
        <p14:creationId xmlns:p14="http://schemas.microsoft.com/office/powerpoint/2010/main" val="137892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156FA-A628-502B-F6BF-EDA945A5FBE5}"/>
              </a:ext>
            </a:extLst>
          </p:cNvPr>
          <p:cNvSpPr>
            <a:spLocks noGrp="1"/>
          </p:cNvSpPr>
          <p:nvPr>
            <p:ph type="title"/>
          </p:nvPr>
        </p:nvSpPr>
        <p:spPr>
          <a:xfrm>
            <a:off x="1371600" y="1073834"/>
            <a:ext cx="9486900" cy="900332"/>
          </a:xfrm>
        </p:spPr>
        <p:txBody>
          <a:bodyPr anchor="ctr">
            <a:normAutofit/>
          </a:bodyPr>
          <a:lstStyle/>
          <a:p>
            <a:pPr algn="ctr"/>
            <a:r>
              <a:rPr lang="en-US"/>
              <a:t>Data sets</a:t>
            </a:r>
          </a:p>
        </p:txBody>
      </p:sp>
      <p:sp>
        <p:nvSpPr>
          <p:cNvPr id="3" name="Content Placeholder 2">
            <a:extLst>
              <a:ext uri="{FF2B5EF4-FFF2-40B4-BE49-F238E27FC236}">
                <a16:creationId xmlns:a16="http://schemas.microsoft.com/office/drawing/2014/main" id="{D9F54092-4F88-4E37-831A-F22B644884F9}"/>
              </a:ext>
            </a:extLst>
          </p:cNvPr>
          <p:cNvSpPr>
            <a:spLocks/>
          </p:cNvSpPr>
          <p:nvPr/>
        </p:nvSpPr>
        <p:spPr>
          <a:xfrm>
            <a:off x="1536792" y="2200009"/>
            <a:ext cx="4173896" cy="2938671"/>
          </a:xfrm>
          <a:prstGeom prst="rect">
            <a:avLst/>
          </a:prstGeom>
        </p:spPr>
        <p:txBody>
          <a:bodyPr>
            <a:normAutofit fontScale="92500" lnSpcReduction="10000"/>
          </a:bodyPr>
          <a:lstStyle/>
          <a:p>
            <a:pPr marL="342900" lvl="1" defTabSz="685800">
              <a:spcAft>
                <a:spcPts val="600"/>
              </a:spcAft>
            </a:pPr>
            <a:endParaRPr lang="en-US" sz="1350" kern="1200" dirty="0">
              <a:solidFill>
                <a:srgbClr val="625600"/>
              </a:solidFill>
              <a:latin typeface="+mn-lt"/>
              <a:ea typeface="+mn-ea"/>
              <a:cs typeface="+mn-cs"/>
              <a:hlinkClick r:id="rId2">
                <a:extLst>
                  <a:ext uri="{A12FA001-AC4F-418D-AE19-62706E023703}">
                    <ahyp:hlinkClr xmlns:ahyp="http://schemas.microsoft.com/office/drawing/2018/hyperlinkcolor" val="tx"/>
                  </a:ext>
                </a:extLst>
              </a:hlinkClick>
            </a:endParaRPr>
          </a:p>
          <a:p>
            <a:pPr defTabSz="685800">
              <a:spcAft>
                <a:spcPts val="600"/>
              </a:spcAft>
            </a:pPr>
            <a:r>
              <a:rPr lang="en-US" sz="1350" b="1" kern="1200" dirty="0">
                <a:solidFill>
                  <a:srgbClr val="B50000"/>
                </a:solidFill>
                <a:latin typeface="+mj-lt"/>
                <a:ea typeface="+mn-ea"/>
                <a:cs typeface="+mn-cs"/>
              </a:rPr>
              <a:t>Wine Quality Data Sets</a:t>
            </a:r>
          </a:p>
          <a:p>
            <a:pPr marL="342900" lvl="1" defTabSz="685800">
              <a:spcAft>
                <a:spcPts val="600"/>
              </a:spcAft>
            </a:pPr>
            <a:r>
              <a:rPr lang="en-US" sz="1350" kern="1200" dirty="0">
                <a:solidFill>
                  <a:schemeClr val="tx1"/>
                </a:solidFill>
                <a:latin typeface="+mj-lt"/>
                <a:ea typeface="+mn-ea"/>
                <a:cs typeface="+mn-cs"/>
              </a:rPr>
              <a:t>One data set if for Red Wine only and the other one is for White Wine only</a:t>
            </a:r>
          </a:p>
          <a:p>
            <a:pPr marL="342900" lvl="1" defTabSz="685800">
              <a:spcAft>
                <a:spcPts val="600"/>
              </a:spcAft>
            </a:pPr>
            <a:r>
              <a:rPr lang="en-US" sz="1350" kern="1200" dirty="0">
                <a:solidFill>
                  <a:schemeClr val="tx1"/>
                </a:solidFill>
                <a:latin typeface="+mj-lt"/>
                <a:ea typeface="+mn-ea"/>
                <a:cs typeface="+mn-cs"/>
              </a:rPr>
              <a:t>Both Datasets include the same physicochemical variables</a:t>
            </a:r>
          </a:p>
          <a:p>
            <a:pPr marL="685800" lvl="2" defTabSz="685800">
              <a:spcAft>
                <a:spcPts val="600"/>
              </a:spcAft>
            </a:pPr>
            <a:r>
              <a:rPr lang="en-US" sz="1200" u="sng" kern="1200" dirty="0">
                <a:solidFill>
                  <a:schemeClr val="tx1"/>
                </a:solidFill>
                <a:latin typeface="+mj-lt"/>
                <a:ea typeface="+mn-ea"/>
                <a:cs typeface="+mn-cs"/>
              </a:rPr>
              <a:t>https://www.kaggle.com/datasets/uciml/red-wine-quality-cortez-et-al-2009?resource=download</a:t>
            </a:r>
          </a:p>
          <a:p>
            <a:pPr marL="685800" lvl="2" defTabSz="685800">
              <a:spcAft>
                <a:spcPts val="600"/>
              </a:spcAft>
            </a:pPr>
            <a:r>
              <a:rPr lang="en-US" sz="1200" u="sng" kern="1200" dirty="0">
                <a:solidFill>
                  <a:schemeClr val="tx1"/>
                </a:solidFill>
                <a:latin typeface="+mj-lt"/>
                <a:ea typeface="+mn-ea"/>
                <a:cs typeface="+mn-cs"/>
              </a:rPr>
              <a:t>https://www.kaggle.com/datasets/piyushagni5/white-wine-quality</a:t>
            </a:r>
          </a:p>
          <a:p>
            <a:pPr defTabSz="685800">
              <a:spcAft>
                <a:spcPts val="600"/>
              </a:spcAft>
            </a:pPr>
            <a:endParaRPr lang="en-US" sz="1350" kern="1200" dirty="0">
              <a:solidFill>
                <a:srgbClr val="B50000"/>
              </a:solidFill>
              <a:latin typeface="+mj-lt"/>
              <a:ea typeface="+mn-ea"/>
              <a:cs typeface="+mn-cs"/>
            </a:endParaRPr>
          </a:p>
          <a:p>
            <a:pPr defTabSz="685800">
              <a:spcAft>
                <a:spcPts val="600"/>
              </a:spcAft>
            </a:pPr>
            <a:r>
              <a:rPr lang="en-US" sz="1350" b="1" kern="1200" dirty="0">
                <a:solidFill>
                  <a:srgbClr val="B50000"/>
                </a:solidFill>
                <a:latin typeface="+mj-lt"/>
                <a:ea typeface="+mn-ea"/>
                <a:cs typeface="+mn-cs"/>
              </a:rPr>
              <a:t>Wine Reviews Data Set</a:t>
            </a:r>
          </a:p>
          <a:p>
            <a:pPr marL="342900" lvl="1" defTabSz="685800">
              <a:spcAft>
                <a:spcPts val="600"/>
              </a:spcAft>
            </a:pPr>
            <a:r>
              <a:rPr lang="en-US" sz="1350" kern="0" dirty="0">
                <a:solidFill>
                  <a:schemeClr val="tx1"/>
                </a:solidFill>
                <a:latin typeface="+mj-lt"/>
                <a:ea typeface="+mn-ea"/>
                <a:cs typeface="Times New Roman" panose="02020603050405020304" pitchFamily="18" charset="0"/>
              </a:rPr>
              <a:t>includes Wine regions, points and prices</a:t>
            </a:r>
          </a:p>
          <a:p>
            <a:pPr marL="685800" lvl="2" defTabSz="685800">
              <a:spcAft>
                <a:spcPts val="600"/>
              </a:spcAft>
            </a:pPr>
            <a:r>
              <a:rPr lang="en-US" sz="1200" u="sng" kern="1200" dirty="0">
                <a:solidFill>
                  <a:schemeClr val="tx1"/>
                </a:solidFill>
                <a:latin typeface="+mj-lt"/>
                <a:ea typeface="+mn-ea"/>
                <a:cs typeface="+mn-cs"/>
              </a:rPr>
              <a:t>https://www.kaggle.com/datasets/zynicide/wine-reviews</a:t>
            </a:r>
            <a:endParaRPr lang="en-US" sz="1600" u="sng" dirty="0">
              <a:solidFill>
                <a:schemeClr val="tx1"/>
              </a:solidFill>
              <a:latin typeface="+mj-lt"/>
            </a:endParaRPr>
          </a:p>
        </p:txBody>
      </p:sp>
      <p:pic>
        <p:nvPicPr>
          <p:cNvPr id="6" name="Picture 5">
            <a:extLst>
              <a:ext uri="{FF2B5EF4-FFF2-40B4-BE49-F238E27FC236}">
                <a16:creationId xmlns:a16="http://schemas.microsoft.com/office/drawing/2014/main" id="{D2AA8EA2-501C-2337-70A0-5D55D440DDFA}"/>
              </a:ext>
            </a:extLst>
          </p:cNvPr>
          <p:cNvPicPr>
            <a:picLocks noChangeAspect="1"/>
          </p:cNvPicPr>
          <p:nvPr/>
        </p:nvPicPr>
        <p:blipFill>
          <a:blip r:embed="rId3"/>
          <a:stretch>
            <a:fillRect/>
          </a:stretch>
        </p:blipFill>
        <p:spPr>
          <a:xfrm>
            <a:off x="9021334" y="847991"/>
            <a:ext cx="2180066" cy="2392698"/>
          </a:xfrm>
          <a:prstGeom prst="rect">
            <a:avLst/>
          </a:prstGeom>
        </p:spPr>
      </p:pic>
    </p:spTree>
    <p:extLst>
      <p:ext uri="{BB962C8B-B14F-4D97-AF65-F5344CB8AC3E}">
        <p14:creationId xmlns:p14="http://schemas.microsoft.com/office/powerpoint/2010/main" val="21693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BE0EA-5B96-8892-B5FA-456B6F6C73EB}"/>
              </a:ext>
            </a:extLst>
          </p:cNvPr>
          <p:cNvSpPr>
            <a:spLocks noGrp="1"/>
          </p:cNvSpPr>
          <p:nvPr>
            <p:ph type="title"/>
          </p:nvPr>
        </p:nvSpPr>
        <p:spPr>
          <a:xfrm>
            <a:off x="6781800" y="510494"/>
            <a:ext cx="4741045" cy="1022884"/>
          </a:xfrm>
        </p:spPr>
        <p:txBody>
          <a:bodyPr>
            <a:normAutofit/>
          </a:bodyPr>
          <a:lstStyle/>
          <a:p>
            <a:pPr algn="ctr"/>
            <a:r>
              <a:rPr lang="en-US" b="1" dirty="0" err="1"/>
              <a:t>DatA</a:t>
            </a:r>
            <a:r>
              <a:rPr lang="en-US" b="1" dirty="0"/>
              <a:t> CLEANING</a:t>
            </a:r>
          </a:p>
        </p:txBody>
      </p:sp>
      <p:pic>
        <p:nvPicPr>
          <p:cNvPr id="6" name="Picture 5">
            <a:extLst>
              <a:ext uri="{FF2B5EF4-FFF2-40B4-BE49-F238E27FC236}">
                <a16:creationId xmlns:a16="http://schemas.microsoft.com/office/drawing/2014/main" id="{043B9651-1E51-3DAF-EDC6-0C60B6CEA825}"/>
              </a:ext>
            </a:extLst>
          </p:cNvPr>
          <p:cNvPicPr>
            <a:picLocks noChangeAspect="1"/>
          </p:cNvPicPr>
          <p:nvPr/>
        </p:nvPicPr>
        <p:blipFill rotWithShape="1">
          <a:blip r:embed="rId2"/>
          <a:srcRect l="11521" r="2368"/>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10AAD82F-6A2D-0C24-D4B0-8392561B5ABD}"/>
              </a:ext>
            </a:extLst>
          </p:cNvPr>
          <p:cNvSpPr>
            <a:spLocks noGrp="1"/>
          </p:cNvSpPr>
          <p:nvPr>
            <p:ph idx="1"/>
          </p:nvPr>
        </p:nvSpPr>
        <p:spPr>
          <a:xfrm>
            <a:off x="6701170" y="1817153"/>
            <a:ext cx="4821675" cy="4471452"/>
          </a:xfrm>
        </p:spPr>
        <p:txBody>
          <a:bodyPr>
            <a:normAutofit/>
          </a:bodyPr>
          <a:lstStyle/>
          <a:p>
            <a:pPr>
              <a:lnSpc>
                <a:spcPct val="90000"/>
              </a:lnSpc>
            </a:pPr>
            <a:r>
              <a:rPr lang="en-US" sz="2200"/>
              <a:t>Two data sets were merged for the ML portion of the analysis to be able to create a model to predict wine types (Red vs White) based on physical and chemical characteristics</a:t>
            </a:r>
          </a:p>
          <a:p>
            <a:pPr>
              <a:lnSpc>
                <a:spcPct val="90000"/>
              </a:lnSpc>
            </a:pPr>
            <a:r>
              <a:rPr lang="en-US" sz="2200"/>
              <a:t>There were no Null-Values, therefore rows of data did not need to be dropped</a:t>
            </a:r>
          </a:p>
          <a:p>
            <a:pPr>
              <a:lnSpc>
                <a:spcPct val="90000"/>
              </a:lnSpc>
            </a:pPr>
            <a:r>
              <a:rPr lang="en-US" sz="2200"/>
              <a:t>A new column “</a:t>
            </a:r>
            <a:r>
              <a:rPr lang="en-US" sz="2200" err="1"/>
              <a:t>wine_type</a:t>
            </a:r>
            <a:r>
              <a:rPr lang="en-US" sz="2200"/>
              <a:t>” was created to identify wine types in the combined data frame</a:t>
            </a:r>
          </a:p>
          <a:p>
            <a:pPr>
              <a:lnSpc>
                <a:spcPct val="90000"/>
              </a:lnSpc>
            </a:pPr>
            <a:r>
              <a:rPr lang="en-US" sz="2200"/>
              <a:t>One-Hot encoding was used to classify red wines as “1” and white wines as “0”</a:t>
            </a:r>
          </a:p>
          <a:p>
            <a:pPr>
              <a:lnSpc>
                <a:spcPct val="90000"/>
              </a:lnSpc>
            </a:pPr>
            <a:endParaRPr lang="en-US" sz="2200"/>
          </a:p>
          <a:p>
            <a:pPr>
              <a:lnSpc>
                <a:spcPct val="90000"/>
              </a:lnSpc>
            </a:pPr>
            <a:endParaRPr lang="en-US" sz="2200"/>
          </a:p>
        </p:txBody>
      </p:sp>
      <p:sp>
        <p:nvSpPr>
          <p:cNvPr id="5" name="AutoShape 2" descr="clean wine illustration">
            <a:extLst>
              <a:ext uri="{FF2B5EF4-FFF2-40B4-BE49-F238E27FC236}">
                <a16:creationId xmlns:a16="http://schemas.microsoft.com/office/drawing/2014/main" id="{7885729B-4D07-4FEE-0A5A-415312770C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639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AAFC1-73AD-AAAA-12C7-28D11F012800}"/>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60C43C10-047E-E400-F171-6B8936480C74}"/>
              </a:ext>
            </a:extLst>
          </p:cNvPr>
          <p:cNvSpPr>
            <a:spLocks noGrp="1"/>
          </p:cNvSpPr>
          <p:nvPr>
            <p:ph idx="1"/>
          </p:nvPr>
        </p:nvSpPr>
        <p:spPr/>
        <p:txBody>
          <a:bodyPr>
            <a:normAutofit fontScale="47500" lnSpcReduction="20000"/>
          </a:bodyPr>
          <a:lstStyle/>
          <a:p>
            <a:r>
              <a:rPr lang="en-US" dirty="0"/>
              <a:t>ML Models were created to predict Red vs White Wine based on the Physical and Chemical Characteristics. </a:t>
            </a:r>
          </a:p>
          <a:p>
            <a:r>
              <a:rPr lang="en-US" dirty="0"/>
              <a:t>These Characteristics include:</a:t>
            </a:r>
          </a:p>
          <a:p>
            <a:pPr lvl="1"/>
            <a:r>
              <a:rPr lang="en-US" dirty="0"/>
              <a:t>Fixed Acidity</a:t>
            </a:r>
          </a:p>
          <a:p>
            <a:pPr lvl="2"/>
            <a:r>
              <a:rPr lang="en-US" i="0" dirty="0">
                <a:solidFill>
                  <a:srgbClr val="270101"/>
                </a:solidFill>
                <a:effectLst/>
                <a:highlight>
                  <a:srgbClr val="FFFFFF"/>
                </a:highlight>
              </a:rPr>
              <a:t> is the set of the wine’s natural acids</a:t>
            </a:r>
          </a:p>
          <a:p>
            <a:pPr lvl="2"/>
            <a:r>
              <a:rPr lang="en-US" i="0" dirty="0">
                <a:solidFill>
                  <a:srgbClr val="270101"/>
                </a:solidFill>
                <a:effectLst/>
                <a:highlight>
                  <a:srgbClr val="FFFFFF"/>
                </a:highlight>
              </a:rPr>
              <a:t>preserve the wine’s natural qualities, as well as its color.</a:t>
            </a:r>
            <a:endParaRPr lang="en-US" dirty="0"/>
          </a:p>
          <a:p>
            <a:pPr lvl="1"/>
            <a:r>
              <a:rPr lang="en-US" dirty="0"/>
              <a:t>Volatile Acidity</a:t>
            </a:r>
          </a:p>
          <a:p>
            <a:pPr lvl="2"/>
            <a:r>
              <a:rPr lang="en-US" i="0" dirty="0">
                <a:solidFill>
                  <a:srgbClr val="000000"/>
                </a:solidFill>
                <a:effectLst/>
                <a:highlight>
                  <a:srgbClr val="FFFFFF"/>
                </a:highlight>
              </a:rPr>
              <a:t>is a measure of a wine’s gaseous acids. </a:t>
            </a:r>
          </a:p>
          <a:p>
            <a:pPr lvl="2"/>
            <a:r>
              <a:rPr lang="en-US" i="0" dirty="0">
                <a:solidFill>
                  <a:srgbClr val="000000"/>
                </a:solidFill>
                <a:effectLst/>
                <a:highlight>
                  <a:srgbClr val="FFFFFF"/>
                </a:highlight>
              </a:rPr>
              <a:t>The amount of VA in wine is often considered an indicator of spoilage</a:t>
            </a:r>
            <a:endParaRPr lang="en-US" dirty="0"/>
          </a:p>
          <a:p>
            <a:pPr lvl="1"/>
            <a:r>
              <a:rPr lang="en-US" dirty="0"/>
              <a:t>Citric Acid</a:t>
            </a:r>
          </a:p>
          <a:p>
            <a:pPr lvl="2"/>
            <a:r>
              <a:rPr lang="en-US" i="0" dirty="0">
                <a:solidFill>
                  <a:srgbClr val="000000"/>
                </a:solidFill>
                <a:effectLst/>
                <a:highlight>
                  <a:srgbClr val="FFFFFF"/>
                </a:highlight>
              </a:rPr>
              <a:t>It can be added to finished wines to increase acidity and give a “fresh” </a:t>
            </a:r>
            <a:r>
              <a:rPr lang="en-US" i="0" dirty="0" err="1">
                <a:solidFill>
                  <a:srgbClr val="000000"/>
                </a:solidFill>
                <a:effectLst/>
                <a:highlight>
                  <a:srgbClr val="FFFFFF"/>
                </a:highlight>
              </a:rPr>
              <a:t>flavortive</a:t>
            </a:r>
            <a:r>
              <a:rPr lang="en-US" i="0" dirty="0">
                <a:solidFill>
                  <a:srgbClr val="000000"/>
                </a:solidFill>
                <a:effectLst/>
                <a:highlight>
                  <a:srgbClr val="FFFFFF"/>
                </a:highlight>
              </a:rPr>
              <a:t> or additive to food or drink to add a sour taste to food</a:t>
            </a:r>
            <a:endParaRPr lang="en-US" dirty="0"/>
          </a:p>
          <a:p>
            <a:pPr lvl="1"/>
            <a:r>
              <a:rPr lang="en-US" dirty="0"/>
              <a:t>Residual Sugar</a:t>
            </a:r>
          </a:p>
          <a:p>
            <a:pPr lvl="2"/>
            <a:r>
              <a:rPr lang="en-US" i="0" dirty="0">
                <a:solidFill>
                  <a:srgbClr val="374151"/>
                </a:solidFill>
                <a:effectLst/>
              </a:rPr>
              <a:t>is from natural grape sugars leftover in a wine after the alcoholic fermentation finishes</a:t>
            </a:r>
            <a:endParaRPr lang="en-US" dirty="0"/>
          </a:p>
          <a:p>
            <a:pPr lvl="1"/>
            <a:r>
              <a:rPr lang="en-US" dirty="0"/>
              <a:t>Chlorides</a:t>
            </a:r>
          </a:p>
          <a:p>
            <a:pPr lvl="2"/>
            <a:r>
              <a:rPr lang="en-US" i="0" dirty="0">
                <a:solidFill>
                  <a:srgbClr val="333333"/>
                </a:solidFill>
                <a:effectLst/>
                <a:highlight>
                  <a:srgbClr val="FFFFFF"/>
                </a:highlight>
              </a:rPr>
              <a:t>depends on the geographic, geologic and climatic conditions of vine culture</a:t>
            </a:r>
          </a:p>
          <a:p>
            <a:pPr lvl="2"/>
            <a:r>
              <a:rPr lang="en-US" i="0" dirty="0">
                <a:solidFill>
                  <a:srgbClr val="333333"/>
                </a:solidFill>
                <a:effectLst/>
                <a:highlight>
                  <a:srgbClr val="FFFFFF"/>
                </a:highlight>
              </a:rPr>
              <a:t>the content is increased in wines coming from vineyards which are near the sea </a:t>
            </a:r>
            <a:r>
              <a:rPr lang="en-US" i="0" dirty="0" err="1">
                <a:solidFill>
                  <a:srgbClr val="333333"/>
                </a:solidFill>
                <a:effectLst/>
                <a:highlight>
                  <a:srgbClr val="FFFFFF"/>
                </a:highlight>
              </a:rPr>
              <a:t>coas</a:t>
            </a:r>
            <a:endParaRPr lang="en-US" dirty="0"/>
          </a:p>
          <a:p>
            <a:pPr lvl="1"/>
            <a:r>
              <a:rPr lang="en-US" dirty="0"/>
              <a:t>Free Sulfur Dioxide</a:t>
            </a:r>
          </a:p>
          <a:p>
            <a:pPr lvl="1"/>
            <a:r>
              <a:rPr lang="en-US" dirty="0"/>
              <a:t>Density</a:t>
            </a:r>
          </a:p>
          <a:p>
            <a:pPr lvl="2"/>
            <a:r>
              <a:rPr lang="en-US" dirty="0"/>
              <a:t>Mass/Volume – How heavy the wine is</a:t>
            </a:r>
          </a:p>
          <a:p>
            <a:pPr lvl="1"/>
            <a:r>
              <a:rPr lang="en-US" dirty="0"/>
              <a:t>PH</a:t>
            </a:r>
          </a:p>
          <a:p>
            <a:pPr lvl="2"/>
            <a:r>
              <a:rPr lang="en-US" i="0" dirty="0">
                <a:solidFill>
                  <a:srgbClr val="00052C"/>
                </a:solidFill>
                <a:effectLst/>
                <a:highlight>
                  <a:srgbClr val="FFFFFF"/>
                </a:highlight>
              </a:rPr>
              <a:t>Influences the taste of the final product, but also its </a:t>
            </a:r>
            <a:r>
              <a:rPr lang="en-US" i="0" dirty="0" err="1">
                <a:solidFill>
                  <a:srgbClr val="00052C"/>
                </a:solidFill>
                <a:effectLst/>
                <a:highlight>
                  <a:srgbClr val="FFFFFF"/>
                </a:highlight>
              </a:rPr>
              <a:t>colour</a:t>
            </a:r>
            <a:r>
              <a:rPr lang="en-US" i="0" dirty="0">
                <a:solidFill>
                  <a:srgbClr val="00052C"/>
                </a:solidFill>
                <a:effectLst/>
                <a:highlight>
                  <a:srgbClr val="FFFFFF"/>
                </a:highlight>
              </a:rPr>
              <a:t>, oxidation and chemical stability.</a:t>
            </a:r>
            <a:endParaRPr lang="en-US" dirty="0"/>
          </a:p>
          <a:p>
            <a:pPr lvl="1"/>
            <a:r>
              <a:rPr lang="en-US" dirty="0"/>
              <a:t>Alcohol</a:t>
            </a:r>
          </a:p>
        </p:txBody>
      </p:sp>
      <p:pic>
        <p:nvPicPr>
          <p:cNvPr id="5" name="Picture 4">
            <a:extLst>
              <a:ext uri="{FF2B5EF4-FFF2-40B4-BE49-F238E27FC236}">
                <a16:creationId xmlns:a16="http://schemas.microsoft.com/office/drawing/2014/main" id="{37DF5F24-0DC5-9744-E221-9EB18EEBBECC}"/>
              </a:ext>
            </a:extLst>
          </p:cNvPr>
          <p:cNvPicPr>
            <a:picLocks noChangeAspect="1"/>
          </p:cNvPicPr>
          <p:nvPr/>
        </p:nvPicPr>
        <p:blipFill>
          <a:blip r:embed="rId2"/>
          <a:stretch>
            <a:fillRect/>
          </a:stretch>
        </p:blipFill>
        <p:spPr>
          <a:xfrm>
            <a:off x="6847056" y="0"/>
            <a:ext cx="6006888" cy="2104814"/>
          </a:xfrm>
          <a:prstGeom prst="rect">
            <a:avLst/>
          </a:prstGeom>
        </p:spPr>
      </p:pic>
    </p:spTree>
    <p:extLst>
      <p:ext uri="{BB962C8B-B14F-4D97-AF65-F5344CB8AC3E}">
        <p14:creationId xmlns:p14="http://schemas.microsoft.com/office/powerpoint/2010/main" val="423059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C325-C1E3-34C6-553D-9BBF27965DD4}"/>
              </a:ext>
            </a:extLst>
          </p:cNvPr>
          <p:cNvSpPr>
            <a:spLocks noGrp="1"/>
          </p:cNvSpPr>
          <p:nvPr>
            <p:ph type="title"/>
          </p:nvPr>
        </p:nvSpPr>
        <p:spPr/>
        <p:txBody>
          <a:bodyPr/>
          <a:lstStyle/>
          <a:p>
            <a:r>
              <a:rPr lang="en-US"/>
              <a:t>Original Approach</a:t>
            </a:r>
            <a:endParaRPr lang="en-US" dirty="0"/>
          </a:p>
        </p:txBody>
      </p:sp>
      <p:graphicFrame>
        <p:nvGraphicFramePr>
          <p:cNvPr id="8" name="Content Placeholder 2">
            <a:extLst>
              <a:ext uri="{FF2B5EF4-FFF2-40B4-BE49-F238E27FC236}">
                <a16:creationId xmlns:a16="http://schemas.microsoft.com/office/drawing/2014/main" id="{EB2021A6-A62E-DE4A-ABA1-87FC02D27448}"/>
              </a:ext>
            </a:extLst>
          </p:cNvPr>
          <p:cNvGraphicFramePr>
            <a:graphicFrameLocks noGrp="1"/>
          </p:cNvGraphicFramePr>
          <p:nvPr>
            <p:ph idx="1"/>
          </p:nvPr>
        </p:nvGraphicFramePr>
        <p:xfrm>
          <a:off x="205273" y="2421674"/>
          <a:ext cx="6260841" cy="391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D64FA5B-E8B3-C373-12B3-94DC1DC6D24C}"/>
              </a:ext>
            </a:extLst>
          </p:cNvPr>
          <p:cNvPicPr>
            <a:picLocks noChangeAspect="1"/>
          </p:cNvPicPr>
          <p:nvPr/>
        </p:nvPicPr>
        <p:blipFill>
          <a:blip r:embed="rId7"/>
          <a:stretch>
            <a:fillRect/>
          </a:stretch>
        </p:blipFill>
        <p:spPr>
          <a:xfrm>
            <a:off x="6946179" y="497144"/>
            <a:ext cx="5040548" cy="3664308"/>
          </a:xfrm>
          <a:prstGeom prst="rect">
            <a:avLst/>
          </a:prstGeom>
        </p:spPr>
      </p:pic>
      <p:pic>
        <p:nvPicPr>
          <p:cNvPr id="6" name="Picture 5">
            <a:extLst>
              <a:ext uri="{FF2B5EF4-FFF2-40B4-BE49-F238E27FC236}">
                <a16:creationId xmlns:a16="http://schemas.microsoft.com/office/drawing/2014/main" id="{319DBD5F-FB12-A22C-F6DE-8C93038F26D6}"/>
              </a:ext>
            </a:extLst>
          </p:cNvPr>
          <p:cNvPicPr>
            <a:picLocks noChangeAspect="1"/>
          </p:cNvPicPr>
          <p:nvPr/>
        </p:nvPicPr>
        <p:blipFill>
          <a:blip r:embed="rId8"/>
          <a:stretch>
            <a:fillRect/>
          </a:stretch>
        </p:blipFill>
        <p:spPr>
          <a:xfrm>
            <a:off x="6466114" y="3326174"/>
            <a:ext cx="4945000" cy="2948853"/>
          </a:xfrm>
          <a:prstGeom prst="rect">
            <a:avLst/>
          </a:prstGeom>
        </p:spPr>
      </p:pic>
    </p:spTree>
    <p:extLst>
      <p:ext uri="{BB962C8B-B14F-4D97-AF65-F5344CB8AC3E}">
        <p14:creationId xmlns:p14="http://schemas.microsoft.com/office/powerpoint/2010/main" val="28051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E6D64-F301-DDA7-AFED-B714D05576A6}"/>
              </a:ext>
            </a:extLst>
          </p:cNvPr>
          <p:cNvSpPr>
            <a:spLocks noGrp="1"/>
          </p:cNvSpPr>
          <p:nvPr>
            <p:ph type="title"/>
          </p:nvPr>
        </p:nvSpPr>
        <p:spPr>
          <a:xfrm>
            <a:off x="698528" y="685800"/>
            <a:ext cx="3378172" cy="5486400"/>
          </a:xfrm>
        </p:spPr>
        <p:txBody>
          <a:bodyPr anchor="ctr">
            <a:normAutofit/>
          </a:bodyPr>
          <a:lstStyle/>
          <a:p>
            <a:pPr algn="ctr"/>
            <a:r>
              <a:rPr lang="en-US" dirty="0"/>
              <a:t>Actual ML model</a:t>
            </a:r>
            <a:endParaRPr lang="en-US"/>
          </a:p>
        </p:txBody>
      </p:sp>
      <p:pic>
        <p:nvPicPr>
          <p:cNvPr id="4" name="Picture 3">
            <a:extLst>
              <a:ext uri="{FF2B5EF4-FFF2-40B4-BE49-F238E27FC236}">
                <a16:creationId xmlns:a16="http://schemas.microsoft.com/office/drawing/2014/main" id="{F17EECD4-EC27-459B-A2DD-64E5F2789BF7}"/>
              </a:ext>
            </a:extLst>
          </p:cNvPr>
          <p:cNvPicPr>
            <a:picLocks noChangeAspect="1"/>
          </p:cNvPicPr>
          <p:nvPr/>
        </p:nvPicPr>
        <p:blipFill rotWithShape="1">
          <a:blip r:embed="rId2"/>
          <a:srcRect t="99" r="4" b="20023"/>
          <a:stretch/>
        </p:blipFill>
        <p:spPr>
          <a:xfrm>
            <a:off x="6095999" y="1371601"/>
            <a:ext cx="4786203" cy="2743200"/>
          </a:xfrm>
          <a:prstGeom prst="rect">
            <a:avLst/>
          </a:prstGeom>
        </p:spPr>
      </p:pic>
      <p:sp>
        <p:nvSpPr>
          <p:cNvPr id="31" name="Content Placeholder 2">
            <a:extLst>
              <a:ext uri="{FF2B5EF4-FFF2-40B4-BE49-F238E27FC236}">
                <a16:creationId xmlns:a16="http://schemas.microsoft.com/office/drawing/2014/main" id="{20E2684D-E3CA-294E-1460-6866374836D9}"/>
              </a:ext>
            </a:extLst>
          </p:cNvPr>
          <p:cNvSpPr>
            <a:spLocks noGrp="1"/>
          </p:cNvSpPr>
          <p:nvPr>
            <p:ph idx="1"/>
          </p:nvPr>
        </p:nvSpPr>
        <p:spPr>
          <a:xfrm>
            <a:off x="5334936" y="4561367"/>
            <a:ext cx="6265185" cy="1727237"/>
          </a:xfrm>
        </p:spPr>
        <p:txBody>
          <a:bodyPr>
            <a:normAutofit/>
          </a:bodyPr>
          <a:lstStyle/>
          <a:p>
            <a:pPr algn="ctr">
              <a:lnSpc>
                <a:spcPct val="90000"/>
              </a:lnSpc>
            </a:pPr>
            <a:r>
              <a:rPr lang="en-US" sz="1500"/>
              <a:t>Predicts wine type (Red vs White) based of physical and chemical properties</a:t>
            </a:r>
          </a:p>
          <a:p>
            <a:pPr algn="ctr">
              <a:lnSpc>
                <a:spcPct val="90000"/>
              </a:lnSpc>
            </a:pPr>
            <a:r>
              <a:rPr lang="en-US" sz="1500"/>
              <a:t>Out of 11 of the features taken into account, 9 of them had moderate to strong correlations with wine type.</a:t>
            </a:r>
          </a:p>
          <a:p>
            <a:pPr algn="ctr">
              <a:lnSpc>
                <a:spcPct val="90000"/>
              </a:lnSpc>
            </a:pPr>
            <a:r>
              <a:rPr lang="en-US" sz="1500"/>
              <a:t>The strongest correlations being: total Sulfur Dioxide, Volatile Acidity and Sulfates</a:t>
            </a:r>
          </a:p>
          <a:p>
            <a:pPr algn="ctr">
              <a:lnSpc>
                <a:spcPct val="90000"/>
              </a:lnSpc>
            </a:pPr>
            <a:endParaRPr lang="en-US" sz="1500"/>
          </a:p>
        </p:txBody>
      </p:sp>
    </p:spTree>
    <p:extLst>
      <p:ext uri="{BB962C8B-B14F-4D97-AF65-F5344CB8AC3E}">
        <p14:creationId xmlns:p14="http://schemas.microsoft.com/office/powerpoint/2010/main" val="201916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97A0-9EDD-9456-9FFE-367183A19730}"/>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9DD277CE-7836-332B-20E2-7D48681394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0641447"/>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472</TotalTime>
  <Words>683</Words>
  <Application>Microsoft Office PowerPoint</Application>
  <PresentationFormat>Widescreen</PresentationFormat>
  <Paragraphs>65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Gill Sans MT</vt:lpstr>
      <vt:lpstr>Goudy Old Style</vt:lpstr>
      <vt:lpstr>Times New Roman</vt:lpstr>
      <vt:lpstr>ClassicFrameVTI</vt:lpstr>
      <vt:lpstr>Wine Analysis</vt:lpstr>
      <vt:lpstr>Project 4 Team 2</vt:lpstr>
      <vt:lpstr>PROJECT SUMMARY</vt:lpstr>
      <vt:lpstr>Data sets</vt:lpstr>
      <vt:lpstr>DatA CLEANING</vt:lpstr>
      <vt:lpstr>MACHINE LEARNING</vt:lpstr>
      <vt:lpstr>Original Approach</vt:lpstr>
      <vt:lpstr>Actual ML model</vt:lpstr>
      <vt:lpstr>FINDINGS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Analysis</dc:title>
  <dc:creator>MISHA BORUNDA</dc:creator>
  <cp:lastModifiedBy>MISHA BORUNDA</cp:lastModifiedBy>
  <cp:revision>13</cp:revision>
  <dcterms:created xsi:type="dcterms:W3CDTF">2024-03-21T18:04:24Z</dcterms:created>
  <dcterms:modified xsi:type="dcterms:W3CDTF">2024-03-22T02:24:30Z</dcterms:modified>
</cp:coreProperties>
</file>